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72" r:id="rId8"/>
    <p:sldId id="273" r:id="rId9"/>
    <p:sldId id="274" r:id="rId10"/>
    <p:sldId id="276" r:id="rId11"/>
    <p:sldId id="275" r:id="rId12"/>
    <p:sldId id="277" r:id="rId13"/>
    <p:sldId id="278" r:id="rId14"/>
    <p:sldId id="279" r:id="rId15"/>
    <p:sldId id="26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75"/>
    <p:restoredTop sz="94673"/>
  </p:normalViewPr>
  <p:slideViewPr>
    <p:cSldViewPr snapToGrid="0" snapToObjects="1">
      <p:cViewPr varScale="1">
        <p:scale>
          <a:sx n="110" d="100"/>
          <a:sy n="110" d="100"/>
        </p:scale>
        <p:origin x="6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s.wikipedia.org/wiki/Anexo:Localidades_de_Bogot%C3%A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F6CE-52B6-4F47-BD31-3FF4C5A76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/>
          <a:lstStyle/>
          <a:p>
            <a:r>
              <a:rPr lang="en-US" dirty="0"/>
              <a:t>	Battle of Neighborhoods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ED99B-7C24-9B42-B8D9-F68D83725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57832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High School in Bogotá Localities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479E7-105E-4983-BF85-577F04E51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E11C1-1A8B-4DBD-BF9C-597509B87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614487"/>
            <a:ext cx="9905998" cy="4176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6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Universities in Bogotá Localities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BE773-3487-4434-A161-128F9F59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EBDC4-24DF-436A-B4D3-BECD2FA503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590675"/>
            <a:ext cx="9905997" cy="420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34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Offices in Bogotá Localities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BE773-3487-4434-A161-128F9F59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6D17-110B-45A4-B8FE-10074BA6A2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614487"/>
            <a:ext cx="9905998" cy="4176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339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0638"/>
            <a:ext cx="9905998" cy="715760"/>
          </a:xfrm>
        </p:spPr>
        <p:txBody>
          <a:bodyPr>
            <a:normAutofit/>
          </a:bodyPr>
          <a:lstStyle/>
          <a:p>
            <a:r>
              <a:rPr lang="en-US" sz="2400" dirty="0"/>
              <a:t>Results: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BD587-1615-446D-AC70-1CED264669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764054"/>
            <a:ext cx="3990425" cy="53661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AA1A67-5A55-4875-92FA-D17425A59A4A}"/>
              </a:ext>
            </a:extLst>
          </p:cNvPr>
          <p:cNvSpPr/>
          <p:nvPr/>
        </p:nvSpPr>
        <p:spPr>
          <a:xfrm>
            <a:off x="5131837" y="378550"/>
            <a:ext cx="6096000" cy="30487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cap="all" dirty="0">
                <a:latin typeface="+mj-lt"/>
                <a:ea typeface="+mj-ea"/>
                <a:cs typeface="+mj-cs"/>
              </a:rPr>
              <a:t>Conclusion: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cap="all" dirty="0">
                <a:latin typeface="+mj-lt"/>
                <a:ea typeface="+mj-ea"/>
                <a:cs typeface="+mj-cs"/>
              </a:rPr>
              <a:t>The Locality with the best score is “La Candelaria” with 130.5, being the best option. </a:t>
            </a: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cap="all" dirty="0">
                <a:latin typeface="+mj-lt"/>
                <a:ea typeface="+mj-ea"/>
                <a:cs typeface="+mj-cs"/>
              </a:rPr>
              <a:t> 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cap="all" dirty="0">
                <a:latin typeface="+mj-lt"/>
                <a:ea typeface="+mj-ea"/>
                <a:cs typeface="+mj-cs"/>
              </a:rPr>
              <a:t>Follows closely “</a:t>
            </a:r>
            <a:r>
              <a:rPr lang="en-US" cap="all" dirty="0" err="1">
                <a:latin typeface="+mj-lt"/>
                <a:ea typeface="+mj-ea"/>
                <a:cs typeface="+mj-cs"/>
              </a:rPr>
              <a:t>Chapinero</a:t>
            </a:r>
            <a:r>
              <a:rPr lang="en-US" cap="all" dirty="0">
                <a:latin typeface="+mj-lt"/>
                <a:ea typeface="+mj-ea"/>
                <a:cs typeface="+mj-cs"/>
              </a:rPr>
              <a:t>” with 101. </a:t>
            </a: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cap="all" dirty="0">
                <a:latin typeface="+mj-lt"/>
                <a:ea typeface="+mj-ea"/>
                <a:cs typeface="+mj-cs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cap="all" dirty="0">
                <a:latin typeface="+mj-lt"/>
                <a:ea typeface="+mj-ea"/>
                <a:cs typeface="+mj-cs"/>
              </a:rPr>
              <a:t>These options maximizes the number of potential customers from offices and universities and at the same time have not too large competence.</a:t>
            </a:r>
          </a:p>
        </p:txBody>
      </p:sp>
    </p:spTree>
    <p:extLst>
      <p:ext uri="{BB962C8B-B14F-4D97-AF65-F5344CB8AC3E}">
        <p14:creationId xmlns:p14="http://schemas.microsoft.com/office/powerpoint/2010/main" val="260410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0638"/>
            <a:ext cx="9905998" cy="715760"/>
          </a:xfrm>
        </p:spPr>
        <p:txBody>
          <a:bodyPr>
            <a:normAutofit fontScale="90000"/>
          </a:bodyPr>
          <a:lstStyle/>
          <a:p>
            <a:r>
              <a:rPr lang="en-US" sz="2700" b="1" i="1" u="sng" dirty="0"/>
              <a:t>Best Place for the Burger Joint in Bogotá is “La Candelaria”:</a:t>
            </a:r>
            <a:br>
              <a:rPr lang="en-US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8BBAD-53CD-4B90-B950-2B9DB34311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856082"/>
            <a:ext cx="10118770" cy="5311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352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3B93-B362-ED49-A388-F690569C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22811"/>
            <a:ext cx="9905998" cy="644436"/>
          </a:xfrm>
        </p:spPr>
        <p:txBody>
          <a:bodyPr>
            <a:normAutofit fontScale="90000"/>
          </a:bodyPr>
          <a:lstStyle/>
          <a:p>
            <a:r>
              <a:rPr lang="en-US" dirty="0"/>
              <a:t>		</a:t>
            </a:r>
            <a:br>
              <a:rPr lang="en-US" dirty="0"/>
            </a:br>
            <a:r>
              <a:rPr lang="en-US" b="1" u="sng" dirty="0"/>
              <a:t>Recommendation: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D6856-EE79-484E-B8CE-1041E7C2D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500550"/>
            <a:ext cx="9905999" cy="354171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following analysis can be improved with following extensions: </a:t>
            </a:r>
          </a:p>
          <a:p>
            <a:pPr lvl="0"/>
            <a:r>
              <a:rPr lang="en-US" dirty="0"/>
              <a:t>Consider more categories. For example like "Night life" which is also a good source for customers. But also like "Restaurants", which even if not burger joints may be some concurrence if too many.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In the Locality itself, it can also be computed the distance between all the venues in order to find a place with the most number of potential customers.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Using smaller geographical areas like Neighborhoods could improve the accuracy for the scores.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51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F21B-A006-EF49-B7BF-F2E2890C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2" y="2706687"/>
            <a:ext cx="9905998" cy="1478570"/>
          </a:xfrm>
        </p:spPr>
        <p:txBody>
          <a:bodyPr/>
          <a:lstStyle/>
          <a:p>
            <a:r>
              <a:rPr lang="en-US" dirty="0"/>
              <a:t>				Thank you</a:t>
            </a:r>
          </a:p>
        </p:txBody>
      </p:sp>
    </p:spTree>
    <p:extLst>
      <p:ext uri="{BB962C8B-B14F-4D97-AF65-F5344CB8AC3E}">
        <p14:creationId xmlns:p14="http://schemas.microsoft.com/office/powerpoint/2010/main" val="8242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4861-8E6D-8E4F-BA67-0CBCB838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B3FC-CD60-F04E-8AAB-70890CA9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open Burger Joint in some Locality (District) of Bogotá, Colombia on best possible location so that revenue/sales may be maximized.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3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4861-8E6D-8E4F-BA67-0CBCB838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B3FC-CD60-F04E-8AAB-70890CA9A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3966"/>
            <a:ext cx="9905999" cy="3997235"/>
          </a:xfrm>
        </p:spPr>
        <p:txBody>
          <a:bodyPr>
            <a:normAutofit fontScale="47500" lnSpcReduction="20000"/>
          </a:bodyPr>
          <a:lstStyle/>
          <a:p>
            <a:r>
              <a:rPr lang="en-US" sz="3600" dirty="0"/>
              <a:t>To help Jeronimo in his search we will need to access following data: </a:t>
            </a:r>
          </a:p>
          <a:p>
            <a:pPr lvl="0"/>
            <a:r>
              <a:rPr lang="en-US" sz="3600" dirty="0"/>
              <a:t>The Localities of Bogotá, Colombia from Wikipedia: </a:t>
            </a:r>
            <a:r>
              <a:rPr lang="en-US" sz="3600" u="sng" dirty="0">
                <a:hlinkClick r:id="rId2"/>
              </a:rPr>
              <a:t>https://es.wikipedia.org/wiki/Anexo:Localidades_de_Bogot%C3%A1</a:t>
            </a:r>
            <a:endParaRPr lang="en-US" sz="3600" dirty="0"/>
          </a:p>
          <a:p>
            <a:pPr lvl="0"/>
            <a:r>
              <a:rPr lang="en-US" sz="3600" dirty="0"/>
              <a:t>The coordinates (latitude, longitude) of these Localities of Bogotá from Open Street Map APIs</a:t>
            </a:r>
          </a:p>
          <a:p>
            <a:pPr lvl="0"/>
            <a:r>
              <a:rPr lang="en-US" sz="3600" dirty="0"/>
              <a:t>From Foursquare we will need following venues data:</a:t>
            </a:r>
          </a:p>
          <a:p>
            <a:pPr marL="0" indent="0">
              <a:buNone/>
            </a:pPr>
            <a:r>
              <a:rPr lang="en-US" sz="3600" dirty="0"/>
              <a:t>	The burger joint venues of the Localities</a:t>
            </a:r>
          </a:p>
          <a:p>
            <a:pPr marL="0" lvl="0" indent="0">
              <a:buNone/>
            </a:pPr>
            <a:r>
              <a:rPr lang="en-US" sz="3600" dirty="0"/>
              <a:t>	The offices venues of the Localities</a:t>
            </a:r>
          </a:p>
          <a:p>
            <a:pPr marL="0" lvl="0" indent="0">
              <a:buNone/>
            </a:pPr>
            <a:r>
              <a:rPr lang="en-US" sz="3600" dirty="0"/>
              <a:t>	The high schools’ venues of the Localities</a:t>
            </a:r>
          </a:p>
          <a:p>
            <a:pPr marL="0" lvl="0" indent="0">
              <a:buNone/>
            </a:pPr>
            <a:r>
              <a:rPr lang="en-US" sz="3600" dirty="0"/>
              <a:t>	The universities venues of the Localities</a:t>
            </a:r>
          </a:p>
          <a:p>
            <a:r>
              <a:rPr lang="en-US" sz="3600" dirty="0"/>
              <a:t>We will then leverage the data in order to determine which locality is the most appropriate in order to locate the burger joint.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9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B6C0-8EE5-EE44-B1D5-F73162E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 and Dependencies: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23791-7B28-5644-A505-D55A068F8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Pandas 		-	Library for Data Analysis</a:t>
            </a:r>
          </a:p>
          <a:p>
            <a:pPr lvl="0"/>
            <a:r>
              <a:rPr lang="en-US" dirty="0"/>
              <a:t>NumPy 		– 	Library to handle data in a vectorized manner</a:t>
            </a:r>
          </a:p>
          <a:p>
            <a:pPr lvl="0"/>
            <a:r>
              <a:rPr lang="en-US" dirty="0" err="1"/>
              <a:t>Geopy</a:t>
            </a:r>
            <a:r>
              <a:rPr lang="en-US" dirty="0"/>
              <a:t>		– 	To retrieve Location Data </a:t>
            </a:r>
          </a:p>
          <a:p>
            <a:pPr lvl="0"/>
            <a:r>
              <a:rPr lang="en-US" dirty="0"/>
              <a:t>Requests		– 	Library to handle http requests</a:t>
            </a:r>
          </a:p>
          <a:p>
            <a:pPr lvl="0"/>
            <a:r>
              <a:rPr lang="en-US" dirty="0"/>
              <a:t>Matplotlib		– 	Python Plotting Module</a:t>
            </a:r>
          </a:p>
          <a:p>
            <a:pPr lvl="0"/>
            <a:r>
              <a:rPr lang="en-US" dirty="0"/>
              <a:t>Sklearn	 	– 	Python machine learning Library</a:t>
            </a:r>
          </a:p>
          <a:p>
            <a:pPr lvl="0"/>
            <a:r>
              <a:rPr lang="en-US" dirty="0"/>
              <a:t>Folium 		– 	Map rendering Library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9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08C0A-3385-4CB6-85A1-2F08C3282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For each locality, all office, school, university and burger joints venues data have been collected from Foursquare.</a:t>
            </a:r>
          </a:p>
          <a:p>
            <a:pPr lvl="0"/>
            <a:r>
              <a:rPr lang="en-US" dirty="0"/>
              <a:t>Then for each locality, the sums of the office, school, university and burger joints were computed.  </a:t>
            </a:r>
          </a:p>
          <a:p>
            <a:pPr lvl="0"/>
            <a:r>
              <a:rPr lang="en-US" dirty="0"/>
              <a:t>For each of these four categories, a weight (or penalty) has been defined according to what Jeronimo considers the most important.</a:t>
            </a:r>
          </a:p>
          <a:p>
            <a:pPr lvl="0"/>
            <a:r>
              <a:rPr lang="en-US" dirty="0"/>
              <a:t>Burger Joints have been weighted with -1, since Paolo wants to avoid concurrence.</a:t>
            </a:r>
          </a:p>
          <a:p>
            <a:pPr lvl="0"/>
            <a:r>
              <a:rPr lang="en-US" dirty="0"/>
              <a:t>Schools have been weighted with 1, since student are good customers.</a:t>
            </a:r>
          </a:p>
          <a:p>
            <a:pPr lvl="0"/>
            <a:r>
              <a:rPr lang="en-US" dirty="0"/>
              <a:t>Universities have been weighted with 1.5, since students are good customers.</a:t>
            </a:r>
          </a:p>
          <a:p>
            <a:pPr lvl="0"/>
            <a:r>
              <a:rPr lang="en-US" dirty="0"/>
              <a:t>Offices have been weighted with 2, since employees are even better customers.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8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Localities of Bogotá, Colombia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7D32FF-13BE-42E2-8BD7-93E6A3A1CD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4" y="1726164"/>
            <a:ext cx="9149599" cy="4030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42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Localities of Bogotá, Colombia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7D32FF-13BE-42E2-8BD7-93E6A3A1CD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4" y="1726164"/>
            <a:ext cx="9149599" cy="4030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682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Localities of Bogotá, Colombia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2B986-D48D-4886-8297-67A4541FF1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44" y="1681454"/>
            <a:ext cx="4854056" cy="4784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23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Burger Joints in Bogotá Localities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479E7-105E-4983-BF85-577F04E51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3D6EB-3EA1-46A8-AAFD-9FDC4A34D6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595437"/>
            <a:ext cx="9803396" cy="4516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16365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71</TotalTime>
  <Words>313</Words>
  <Application>Microsoft Office PowerPoint</Application>
  <PresentationFormat>Widescreen</PresentationFormat>
  <Paragraphs>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Symbol</vt:lpstr>
      <vt:lpstr>Tw Cen MT</vt:lpstr>
      <vt:lpstr>Circuit</vt:lpstr>
      <vt:lpstr> Battle of Neighborhoods  </vt:lpstr>
      <vt:lpstr>Objective</vt:lpstr>
      <vt:lpstr>Data Used:</vt:lpstr>
      <vt:lpstr>Python packages and Dependencies: </vt:lpstr>
      <vt:lpstr>Methodology:</vt:lpstr>
      <vt:lpstr>Localities of Bogotá, Colombia</vt:lpstr>
      <vt:lpstr>Localities of Bogotá, Colombia</vt:lpstr>
      <vt:lpstr>Localities of Bogotá, Colombia</vt:lpstr>
      <vt:lpstr>Burger Joints in Bogotá Localities</vt:lpstr>
      <vt:lpstr>High School in Bogotá Localities</vt:lpstr>
      <vt:lpstr>Universities in Bogotá Localities</vt:lpstr>
      <vt:lpstr>Offices in Bogotá Localities</vt:lpstr>
      <vt:lpstr>Results:</vt:lpstr>
      <vt:lpstr>Best Place for the Burger Joint in Bogotá is “La Candelaria”: </vt:lpstr>
      <vt:lpstr>   Recommendation: </vt:lpstr>
      <vt:lpstr>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Battle of Neighborhoods  </dc:title>
  <dc:creator>Microsoft Office User</dc:creator>
  <cp:lastModifiedBy>Zeeshan Ali Khan</cp:lastModifiedBy>
  <cp:revision>26</cp:revision>
  <dcterms:created xsi:type="dcterms:W3CDTF">2018-08-30T01:59:51Z</dcterms:created>
  <dcterms:modified xsi:type="dcterms:W3CDTF">2019-01-22T05:22:08Z</dcterms:modified>
</cp:coreProperties>
</file>